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
      <p:font typeface="Roboto Mon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schemas.openxmlformats.org/officeDocument/2006/relationships/font" Target="fonts/RobotoMono-regular.fnt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39" Type="http://schemas.openxmlformats.org/officeDocument/2006/relationships/font" Target="fonts/RobotoMono-italic.fntdata"/><Relationship Id="rId16" Type="http://schemas.openxmlformats.org/officeDocument/2006/relationships/slide" Target="slides/slide11.xml"/><Relationship Id="rId38" Type="http://schemas.openxmlformats.org/officeDocument/2006/relationships/font" Target="fonts/RobotoMon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5fd11d96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5fd11d96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5fd11d96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5fd11d96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5fd11d96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5fd11d96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5fd11d96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5fd11d96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5fd11d96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5fd11d96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5fd11d96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5fd11d96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5fd11d96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5fd11d96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15fd11d96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15fd11d96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15fd11d96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15fd11d96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15fd11d96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15fd11d96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5fd11d965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5fd11d96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5fd11d965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5fd11d96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5fd11d96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15fd11d96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5fd11d96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5fd11d96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8.jpg"/><Relationship Id="rId4" Type="http://schemas.openxmlformats.org/officeDocument/2006/relationships/image" Target="../media/image9.jpg"/><Relationship Id="rId5"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000000"/>
                </a:solidFill>
                <a:latin typeface="Arial"/>
                <a:ea typeface="Arial"/>
                <a:cs typeface="Arial"/>
                <a:sym typeface="Arial"/>
              </a:rPr>
              <a:t>Used Car Price Prediction</a:t>
            </a:r>
            <a:r>
              <a:rPr b="0" lang="en-GB" sz="3000">
                <a:solidFill>
                  <a:srgbClr val="000000"/>
                </a:solidFill>
                <a:latin typeface="Arial"/>
                <a:ea typeface="Arial"/>
                <a:cs typeface="Arial"/>
                <a:sym typeface="Arial"/>
              </a:rPr>
              <a:t> in a Marketing Perspective</a:t>
            </a:r>
            <a:endParaRPr sz="6100"/>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By Rama Krishna Bonthagorla</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000000"/>
                </a:solidFill>
                <a:latin typeface="Arial"/>
                <a:ea typeface="Arial"/>
                <a:cs typeface="Arial"/>
                <a:sym typeface="Arial"/>
              </a:rPr>
              <a:t>Personalized Marketing Campaigns</a:t>
            </a:r>
            <a:endParaRPr sz="3400"/>
          </a:p>
        </p:txBody>
      </p:sp>
      <p:sp>
        <p:nvSpPr>
          <p:cNvPr id="228" name="Google Shape;228;p27"/>
          <p:cNvSpPr txBox="1"/>
          <p:nvPr>
            <p:ph idx="1" type="body"/>
          </p:nvPr>
        </p:nvSpPr>
        <p:spPr>
          <a:xfrm>
            <a:off x="730000" y="2037875"/>
            <a:ext cx="4798200" cy="18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000000"/>
                </a:solidFill>
                <a:latin typeface="Arial"/>
                <a:ea typeface="Arial"/>
                <a:cs typeface="Arial"/>
                <a:sym typeface="Arial"/>
              </a:rPr>
              <a:t>With the insights provided by price prediction models, dealerships can create personalized marketing campaigns that focus on promoting cars that meet the predicted needs of different customer groups.</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For instance, a buyer looking for a </a:t>
            </a:r>
            <a:r>
              <a:rPr b="1" lang="en-GB" sz="1100">
                <a:solidFill>
                  <a:srgbClr val="000000"/>
                </a:solidFill>
                <a:latin typeface="Arial"/>
                <a:ea typeface="Arial"/>
                <a:cs typeface="Arial"/>
                <a:sym typeface="Arial"/>
              </a:rPr>
              <a:t>high-performance luxury vehicle</a:t>
            </a:r>
            <a:r>
              <a:rPr lang="en-GB" sz="1100">
                <a:solidFill>
                  <a:srgbClr val="000000"/>
                </a:solidFill>
                <a:latin typeface="Arial"/>
                <a:ea typeface="Arial"/>
                <a:cs typeface="Arial"/>
                <a:sym typeface="Arial"/>
              </a:rPr>
              <a:t> may be shown ads for a </a:t>
            </a:r>
            <a:r>
              <a:rPr b="1" lang="en-GB" sz="1100">
                <a:solidFill>
                  <a:srgbClr val="000000"/>
                </a:solidFill>
                <a:latin typeface="Arial"/>
                <a:ea typeface="Arial"/>
                <a:cs typeface="Arial"/>
                <a:sym typeface="Arial"/>
              </a:rPr>
              <a:t>2020 Audi A6</a:t>
            </a:r>
            <a:r>
              <a:rPr lang="en-GB" sz="1100">
                <a:solidFill>
                  <a:srgbClr val="000000"/>
                </a:solidFill>
                <a:latin typeface="Arial"/>
                <a:ea typeface="Arial"/>
                <a:cs typeface="Arial"/>
                <a:sym typeface="Arial"/>
              </a:rPr>
              <a:t> with a predicted price in a competitive range. Conversely, an eco-conscious buyer may see marketing material for </a:t>
            </a:r>
            <a:r>
              <a:rPr b="1" lang="en-GB" sz="1100">
                <a:solidFill>
                  <a:srgbClr val="000000"/>
                </a:solidFill>
                <a:latin typeface="Arial"/>
                <a:ea typeface="Arial"/>
                <a:cs typeface="Arial"/>
                <a:sym typeface="Arial"/>
              </a:rPr>
              <a:t>hybrids</a:t>
            </a:r>
            <a:r>
              <a:rPr lang="en-GB" sz="1100">
                <a:solidFill>
                  <a:srgbClr val="000000"/>
                </a:solidFill>
                <a:latin typeface="Arial"/>
                <a:ea typeface="Arial"/>
                <a:cs typeface="Arial"/>
                <a:sym typeface="Arial"/>
              </a:rPr>
              <a:t> and </a:t>
            </a:r>
            <a:r>
              <a:rPr b="1" lang="en-GB" sz="1100">
                <a:solidFill>
                  <a:srgbClr val="000000"/>
                </a:solidFill>
                <a:latin typeface="Arial"/>
                <a:ea typeface="Arial"/>
                <a:cs typeface="Arial"/>
                <a:sym typeface="Arial"/>
              </a:rPr>
              <a:t>electric vehicles</a:t>
            </a:r>
            <a:r>
              <a:rPr lang="en-GB" sz="1100">
                <a:solidFill>
                  <a:srgbClr val="000000"/>
                </a:solidFill>
                <a:latin typeface="Arial"/>
                <a:ea typeface="Arial"/>
                <a:cs typeface="Arial"/>
                <a:sym typeface="Arial"/>
              </a:rPr>
              <a:t>, priced competitively</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descr="Digital Marketing Free Stock Photo - Public Domain Pictures" id="229" name="Google Shape;229;p27"/>
          <p:cNvPicPr preferRelativeResize="0"/>
          <p:nvPr/>
        </p:nvPicPr>
        <p:blipFill>
          <a:blip r:embed="rId3">
            <a:alphaModFix/>
          </a:blip>
          <a:stretch>
            <a:fillRect/>
          </a:stretch>
        </p:blipFill>
        <p:spPr>
          <a:xfrm>
            <a:off x="5528200" y="1520350"/>
            <a:ext cx="3311000" cy="22127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000000"/>
                </a:solidFill>
                <a:latin typeface="Arial"/>
                <a:ea typeface="Arial"/>
                <a:cs typeface="Arial"/>
                <a:sym typeface="Arial"/>
              </a:rPr>
              <a:t>Forecasting Sales and Demand</a:t>
            </a:r>
            <a:r>
              <a:rPr b="0" lang="en-GB" sz="1500">
                <a:solidFill>
                  <a:srgbClr val="000000"/>
                </a:solidFill>
                <a:latin typeface="Arial"/>
                <a:ea typeface="Arial"/>
                <a:cs typeface="Arial"/>
                <a:sym typeface="Arial"/>
              </a:rPr>
              <a:t>:</a:t>
            </a:r>
            <a:endParaRPr sz="3800"/>
          </a:p>
        </p:txBody>
      </p:sp>
      <p:sp>
        <p:nvSpPr>
          <p:cNvPr id="235" name="Google Shape;235;p28"/>
          <p:cNvSpPr txBox="1"/>
          <p:nvPr>
            <p:ph idx="1" type="body"/>
          </p:nvPr>
        </p:nvSpPr>
        <p:spPr>
          <a:xfrm>
            <a:off x="730000" y="2012675"/>
            <a:ext cx="4798200" cy="18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000000"/>
                </a:solidFill>
                <a:latin typeface="Arial"/>
                <a:ea typeface="Arial"/>
                <a:cs typeface="Arial"/>
                <a:sym typeface="Arial"/>
              </a:rPr>
              <a:t>Predictive models can forecast not only prices but also sales trends. By analyzing the factors that influence prices, dealerships can anticipate future demand for specific car models or brands.</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If a dealership knows that </a:t>
            </a:r>
            <a:r>
              <a:rPr b="1" lang="en-GB" sz="1100">
                <a:solidFill>
                  <a:srgbClr val="000000"/>
                </a:solidFill>
                <a:latin typeface="Arial"/>
                <a:ea typeface="Arial"/>
                <a:cs typeface="Arial"/>
                <a:sym typeface="Arial"/>
              </a:rPr>
              <a:t>used Toyotas</a:t>
            </a:r>
            <a:r>
              <a:rPr lang="en-GB" sz="1100">
                <a:solidFill>
                  <a:srgbClr val="000000"/>
                </a:solidFill>
                <a:latin typeface="Arial"/>
                <a:ea typeface="Arial"/>
                <a:cs typeface="Arial"/>
                <a:sym typeface="Arial"/>
              </a:rPr>
              <a:t> are predicted to see an increase in demand in the coming months, they can market those models aggressively, ensuring they have the right inventory to meet customer demand.</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id="236" name="Google Shape;236;p28"/>
          <p:cNvPicPr preferRelativeResize="0"/>
          <p:nvPr/>
        </p:nvPicPr>
        <p:blipFill rotWithShape="1">
          <a:blip r:embed="rId3">
            <a:alphaModFix/>
          </a:blip>
          <a:srcRect b="10058" l="0" r="0" t="10050"/>
          <a:stretch/>
        </p:blipFill>
        <p:spPr>
          <a:xfrm>
            <a:off x="5528200" y="1520350"/>
            <a:ext cx="3311000" cy="22127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000000"/>
                </a:solidFill>
                <a:latin typeface="Arial"/>
                <a:ea typeface="Arial"/>
                <a:cs typeface="Arial"/>
                <a:sym typeface="Arial"/>
              </a:rPr>
              <a:t>Enhanced Customer Trust and Satisfaction</a:t>
            </a:r>
            <a:r>
              <a:rPr b="0" lang="en-GB" sz="1500">
                <a:solidFill>
                  <a:srgbClr val="000000"/>
                </a:solidFill>
                <a:latin typeface="Arial"/>
                <a:ea typeface="Arial"/>
                <a:cs typeface="Arial"/>
                <a:sym typeface="Arial"/>
              </a:rPr>
              <a:t>:</a:t>
            </a:r>
            <a:endParaRPr sz="3000"/>
          </a:p>
        </p:txBody>
      </p:sp>
      <p:sp>
        <p:nvSpPr>
          <p:cNvPr id="242" name="Google Shape;242;p29"/>
          <p:cNvSpPr txBox="1"/>
          <p:nvPr>
            <p:ph idx="1" type="body"/>
          </p:nvPr>
        </p:nvSpPr>
        <p:spPr>
          <a:xfrm>
            <a:off x="721225" y="1965150"/>
            <a:ext cx="3636600" cy="22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000000"/>
                </a:solidFill>
                <a:latin typeface="Arial"/>
                <a:ea typeface="Arial"/>
                <a:cs typeface="Arial"/>
                <a:sym typeface="Arial"/>
              </a:rPr>
              <a:t>By offering well-priced cars based on predictive insights, dealerships can build </a:t>
            </a:r>
            <a:r>
              <a:rPr b="1" lang="en-GB" sz="1100">
                <a:solidFill>
                  <a:srgbClr val="000000"/>
                </a:solidFill>
                <a:latin typeface="Arial"/>
                <a:ea typeface="Arial"/>
                <a:cs typeface="Arial"/>
                <a:sym typeface="Arial"/>
              </a:rPr>
              <a:t>customer trust</a:t>
            </a:r>
            <a:r>
              <a:rPr lang="en-GB" sz="1100">
                <a:solidFill>
                  <a:srgbClr val="000000"/>
                </a:solidFill>
                <a:latin typeface="Arial"/>
                <a:ea typeface="Arial"/>
                <a:cs typeface="Arial"/>
                <a:sym typeface="Arial"/>
              </a:rPr>
              <a:t> by being transparent about the pricing and offering fair deals. Transparent pricing models are especially attractive to customers who are wary of overpaying in an often-price-sensitive market.</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Furthermore, buyers will appreciate the consistency in pricing, which fosters long-term relationships and increases the likelihood of return business.</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p>
        </p:txBody>
      </p:sp>
      <p:pic>
        <p:nvPicPr>
          <p:cNvPr descr="offset_comp_267026.jpg" id="243" name="Google Shape;243;p29"/>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244" name="Google Shape;244;p29"/>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245" name="Google Shape;245;p29"/>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000000"/>
                </a:solidFill>
                <a:latin typeface="Arial"/>
                <a:ea typeface="Arial"/>
                <a:cs typeface="Arial"/>
                <a:sym typeface="Arial"/>
              </a:rPr>
              <a:t>Competitive Edge through Technology</a:t>
            </a:r>
            <a:r>
              <a:rPr b="0" lang="en-GB" sz="1500">
                <a:solidFill>
                  <a:srgbClr val="000000"/>
                </a:solidFill>
                <a:latin typeface="Arial"/>
                <a:ea typeface="Arial"/>
                <a:cs typeface="Arial"/>
                <a:sym typeface="Arial"/>
              </a:rPr>
              <a:t>:</a:t>
            </a:r>
            <a:endParaRPr sz="3400"/>
          </a:p>
        </p:txBody>
      </p:sp>
      <p:sp>
        <p:nvSpPr>
          <p:cNvPr id="251" name="Google Shape;251;p30"/>
          <p:cNvSpPr txBox="1"/>
          <p:nvPr>
            <p:ph idx="1" type="body"/>
          </p:nvPr>
        </p:nvSpPr>
        <p:spPr>
          <a:xfrm>
            <a:off x="721225" y="1965150"/>
            <a:ext cx="3636600" cy="22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000000"/>
                </a:solidFill>
                <a:latin typeface="Arial"/>
                <a:ea typeface="Arial"/>
                <a:cs typeface="Arial"/>
                <a:sym typeface="Arial"/>
              </a:rPr>
              <a:t>Dealerships using predictive pricing models can position themselves as technology-driven, offering a modern and efficient buying experience. This not only helps build a strong </a:t>
            </a:r>
            <a:r>
              <a:rPr b="1" lang="en-GB" sz="1100">
                <a:solidFill>
                  <a:srgbClr val="000000"/>
                </a:solidFill>
                <a:latin typeface="Arial"/>
                <a:ea typeface="Arial"/>
                <a:cs typeface="Arial"/>
                <a:sym typeface="Arial"/>
              </a:rPr>
              <a:t>brand image</a:t>
            </a:r>
            <a:r>
              <a:rPr lang="en-GB" sz="1100">
                <a:solidFill>
                  <a:srgbClr val="000000"/>
                </a:solidFill>
                <a:latin typeface="Arial"/>
                <a:ea typeface="Arial"/>
                <a:cs typeface="Arial"/>
                <a:sym typeface="Arial"/>
              </a:rPr>
              <a:t> but also appeals to tech-savvy customers who prefer making data-driven decisions.</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Additionally, it can provide a competitive edge in a saturated market where </a:t>
            </a:r>
            <a:r>
              <a:rPr b="1" lang="en-GB" sz="1100">
                <a:solidFill>
                  <a:srgbClr val="000000"/>
                </a:solidFill>
                <a:latin typeface="Arial"/>
                <a:ea typeface="Arial"/>
                <a:cs typeface="Arial"/>
                <a:sym typeface="Arial"/>
              </a:rPr>
              <a:t>price and value</a:t>
            </a:r>
            <a:r>
              <a:rPr lang="en-GB" sz="1100">
                <a:solidFill>
                  <a:srgbClr val="000000"/>
                </a:solidFill>
                <a:latin typeface="Arial"/>
                <a:ea typeface="Arial"/>
                <a:cs typeface="Arial"/>
                <a:sym typeface="Arial"/>
              </a:rPr>
              <a:t> are often the determining factors in purchase decisions.</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p>
        </p:txBody>
      </p:sp>
      <p:pic>
        <p:nvPicPr>
          <p:cNvPr id="252" name="Google Shape;252;p30"/>
          <p:cNvPicPr preferRelativeResize="0"/>
          <p:nvPr/>
        </p:nvPicPr>
        <p:blipFill rotWithShape="1">
          <a:blip r:embed="rId3">
            <a:alphaModFix/>
          </a:blip>
          <a:srcRect b="0" l="15161" r="15161" t="0"/>
          <a:stretch/>
        </p:blipFill>
        <p:spPr>
          <a:xfrm>
            <a:off x="5146750" y="1184600"/>
            <a:ext cx="3413151" cy="3262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1"/>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000000"/>
                </a:solidFill>
                <a:latin typeface="Arial"/>
                <a:ea typeface="Arial"/>
                <a:cs typeface="Arial"/>
                <a:sym typeface="Arial"/>
              </a:rPr>
              <a:t>Increased Lead Conversion</a:t>
            </a:r>
            <a:r>
              <a:rPr b="0" lang="en-GB" sz="1500">
                <a:solidFill>
                  <a:srgbClr val="000000"/>
                </a:solidFill>
                <a:latin typeface="Arial"/>
                <a:ea typeface="Arial"/>
                <a:cs typeface="Arial"/>
                <a:sym typeface="Arial"/>
              </a:rPr>
              <a:t>:</a:t>
            </a:r>
            <a:endParaRPr sz="3800"/>
          </a:p>
        </p:txBody>
      </p:sp>
      <p:sp>
        <p:nvSpPr>
          <p:cNvPr id="258" name="Google Shape;258;p31"/>
          <p:cNvSpPr txBox="1"/>
          <p:nvPr>
            <p:ph idx="1" type="body"/>
          </p:nvPr>
        </p:nvSpPr>
        <p:spPr>
          <a:xfrm>
            <a:off x="721225" y="1965150"/>
            <a:ext cx="3636600" cy="229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000000"/>
                </a:solidFill>
                <a:latin typeface="Arial"/>
                <a:ea typeface="Arial"/>
                <a:cs typeface="Arial"/>
                <a:sym typeface="Arial"/>
              </a:rPr>
              <a:t>By setting optimal prices and targeting customers with the right price points, dealerships can improve </a:t>
            </a:r>
            <a:r>
              <a:rPr b="1" lang="en-GB" sz="1100">
                <a:solidFill>
                  <a:srgbClr val="000000"/>
                </a:solidFill>
                <a:latin typeface="Arial"/>
                <a:ea typeface="Arial"/>
                <a:cs typeface="Arial"/>
                <a:sym typeface="Arial"/>
              </a:rPr>
              <a:t>lead conversion rates</a:t>
            </a:r>
            <a:r>
              <a:rPr lang="en-GB" sz="1100">
                <a:solidFill>
                  <a:srgbClr val="000000"/>
                </a:solidFill>
                <a:latin typeface="Arial"/>
                <a:ea typeface="Arial"/>
                <a:cs typeface="Arial"/>
                <a:sym typeface="Arial"/>
              </a:rPr>
              <a:t>. Predictive pricing enables dealerships to convert more leads into sales, as customers feel they are getting the best deal for the value.</a:t>
            </a:r>
            <a:endParaRPr sz="1100">
              <a:solidFill>
                <a:srgbClr val="000000"/>
              </a:solidFill>
              <a:latin typeface="Arial"/>
              <a:ea typeface="Arial"/>
              <a:cs typeface="Arial"/>
              <a:sym typeface="Arial"/>
            </a:endParaRPr>
          </a:p>
          <a:p>
            <a:pPr indent="0" lvl="0" marL="0" rtl="0" algn="l">
              <a:spcBef>
                <a:spcPts val="1600"/>
              </a:spcBef>
              <a:spcAft>
                <a:spcPts val="0"/>
              </a:spcAft>
              <a:buNone/>
            </a:pPr>
            <a:r>
              <a:rPr lang="en-GB" sz="1100">
                <a:solidFill>
                  <a:srgbClr val="000000"/>
                </a:solidFill>
                <a:latin typeface="Arial"/>
                <a:ea typeface="Arial"/>
                <a:cs typeface="Arial"/>
                <a:sym typeface="Arial"/>
              </a:rPr>
              <a:t>Additionally, predictive models can help identify potential leads that are more likely to convert based on their browsing and buying behaviors, allowing dealerships to focus on high-conversion leads.</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p>
        </p:txBody>
      </p:sp>
      <p:pic>
        <p:nvPicPr>
          <p:cNvPr id="259" name="Google Shape;259;p31"/>
          <p:cNvPicPr preferRelativeResize="0"/>
          <p:nvPr/>
        </p:nvPicPr>
        <p:blipFill rotWithShape="1">
          <a:blip r:embed="rId3">
            <a:alphaModFix/>
          </a:blip>
          <a:srcRect b="0" l="20676" r="20682" t="0"/>
          <a:stretch/>
        </p:blipFill>
        <p:spPr>
          <a:xfrm>
            <a:off x="5146750" y="1184600"/>
            <a:ext cx="3413151" cy="3262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Insights from the Dataset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3"/>
          <p:cNvPicPr preferRelativeResize="0"/>
          <p:nvPr/>
        </p:nvPicPr>
        <p:blipFill>
          <a:blip r:embed="rId3">
            <a:alphaModFix/>
          </a:blip>
          <a:stretch>
            <a:fillRect/>
          </a:stretch>
        </p:blipFill>
        <p:spPr>
          <a:xfrm>
            <a:off x="152400" y="152400"/>
            <a:ext cx="8839201" cy="46697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4"/>
          <p:cNvPicPr preferRelativeResize="0"/>
          <p:nvPr/>
        </p:nvPicPr>
        <p:blipFill>
          <a:blip r:embed="rId3">
            <a:alphaModFix/>
          </a:blip>
          <a:stretch>
            <a:fillRect/>
          </a:stretch>
        </p:blipFill>
        <p:spPr>
          <a:xfrm>
            <a:off x="696638" y="215425"/>
            <a:ext cx="7750716" cy="4838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5"/>
          <p:cNvPicPr preferRelativeResize="0"/>
          <p:nvPr/>
        </p:nvPicPr>
        <p:blipFill>
          <a:blip r:embed="rId3">
            <a:alphaModFix/>
          </a:blip>
          <a:stretch>
            <a:fillRect/>
          </a:stretch>
        </p:blipFill>
        <p:spPr>
          <a:xfrm>
            <a:off x="152400" y="152400"/>
            <a:ext cx="8839201" cy="4837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6"/>
          <p:cNvPicPr preferRelativeResize="0"/>
          <p:nvPr/>
        </p:nvPicPr>
        <p:blipFill>
          <a:blip r:embed="rId3">
            <a:alphaModFix/>
          </a:blip>
          <a:stretch>
            <a:fillRect/>
          </a:stretch>
        </p:blipFill>
        <p:spPr>
          <a:xfrm>
            <a:off x="113475" y="669325"/>
            <a:ext cx="5715000" cy="4352925"/>
          </a:xfrm>
          <a:prstGeom prst="rect">
            <a:avLst/>
          </a:prstGeom>
          <a:noFill/>
          <a:ln>
            <a:noFill/>
          </a:ln>
        </p:spPr>
      </p:pic>
      <p:sp>
        <p:nvSpPr>
          <p:cNvPr id="285" name="Google Shape;285;p36"/>
          <p:cNvSpPr txBox="1"/>
          <p:nvPr/>
        </p:nvSpPr>
        <p:spPr>
          <a:xfrm>
            <a:off x="5975525" y="1837300"/>
            <a:ext cx="2949900" cy="1768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100">
                <a:highlight>
                  <a:srgbClr val="FFFFFF"/>
                </a:highlight>
              </a:rPr>
              <a:t>Segment 1 (Luxury Buyers): High price and newer model years.</a:t>
            </a:r>
            <a:endParaRPr sz="1100">
              <a:highlight>
                <a:srgbClr val="FFFFFF"/>
              </a:highlight>
            </a:endParaRPr>
          </a:p>
          <a:p>
            <a:pPr indent="0" lvl="0" marL="0" rtl="0" algn="l">
              <a:lnSpc>
                <a:spcPct val="135714"/>
              </a:lnSpc>
              <a:spcBef>
                <a:spcPts val="0"/>
              </a:spcBef>
              <a:spcAft>
                <a:spcPts val="0"/>
              </a:spcAft>
              <a:buNone/>
            </a:pPr>
            <a:r>
              <a:rPr lang="en-GB" sz="1100">
                <a:highlight>
                  <a:srgbClr val="FFFFFF"/>
                </a:highlight>
              </a:rPr>
              <a:t>Segment 2 (Eco-Friendly): Preference for hybrid or electric fuel types.</a:t>
            </a:r>
            <a:endParaRPr sz="1100">
              <a:highlight>
                <a:srgbClr val="FFFFFF"/>
              </a:highlight>
            </a:endParaRPr>
          </a:p>
          <a:p>
            <a:pPr indent="0" lvl="0" marL="0" rtl="0" algn="l">
              <a:lnSpc>
                <a:spcPct val="135714"/>
              </a:lnSpc>
              <a:spcBef>
                <a:spcPts val="0"/>
              </a:spcBef>
              <a:spcAft>
                <a:spcPts val="0"/>
              </a:spcAft>
              <a:buNone/>
            </a:pPr>
            <a:r>
              <a:rPr lang="en-GB" sz="1100">
                <a:highlight>
                  <a:srgbClr val="FFFFFF"/>
                </a:highlight>
              </a:rPr>
              <a:t>Segment 3 (Budget-Conscious): Lower price, higher mileage.</a:t>
            </a:r>
            <a:endParaRPr sz="1100">
              <a:highlight>
                <a:srgbClr val="FFFFFF"/>
              </a:highlight>
            </a:endParaRPr>
          </a:p>
          <a:p>
            <a:pPr indent="0" lvl="0" marL="0" rtl="0" algn="l">
              <a:lnSpc>
                <a:spcPct val="135714"/>
              </a:lnSpc>
              <a:spcBef>
                <a:spcPts val="0"/>
              </a:spcBef>
              <a:spcAft>
                <a:spcPts val="0"/>
              </a:spcAft>
              <a:buNone/>
            </a:pPr>
            <a:r>
              <a:t/>
            </a:r>
            <a:endParaRPr sz="1100">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idx="1" type="body"/>
          </p:nvPr>
        </p:nvSpPr>
        <p:spPr>
          <a:xfrm>
            <a:off x="1010550" y="1398125"/>
            <a:ext cx="7122900" cy="14775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b="1" lang="en-GB" sz="1500">
                <a:solidFill>
                  <a:srgbClr val="000000"/>
                </a:solidFill>
                <a:latin typeface="Arial"/>
                <a:ea typeface="Arial"/>
                <a:cs typeface="Arial"/>
                <a:sym typeface="Arial"/>
              </a:rPr>
              <a:t>Objective</a:t>
            </a:r>
            <a:r>
              <a:rPr lang="en-GB" sz="1500">
                <a:solidFill>
                  <a:srgbClr val="000000"/>
                </a:solidFill>
                <a:latin typeface="Arial"/>
                <a:ea typeface="Arial"/>
                <a:cs typeface="Arial"/>
                <a:sym typeface="Arial"/>
              </a:rPr>
              <a:t>: The main objective of this project is to develop a model that can predict the price of used cars based on various attributes such as brand, model year, mileage, fuel type, and other key factors. This can help dealerships and customers understand pricing trends, allowing for better decision-making when buying and selling used cars.</a:t>
            </a:r>
            <a:endParaRPr sz="1500"/>
          </a:p>
        </p:txBody>
      </p:sp>
      <p:pic>
        <p:nvPicPr>
          <p:cNvPr descr="shutterstock_429987889_edited.jpg" id="183" name="Google Shape;183;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7"/>
          <p:cNvPicPr preferRelativeResize="0"/>
          <p:nvPr/>
        </p:nvPicPr>
        <p:blipFill>
          <a:blip r:embed="rId3">
            <a:alphaModFix/>
          </a:blip>
          <a:stretch>
            <a:fillRect/>
          </a:stretch>
        </p:blipFill>
        <p:spPr>
          <a:xfrm>
            <a:off x="718638" y="152400"/>
            <a:ext cx="7706728"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730000" y="642950"/>
            <a:ext cx="3300900" cy="12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Building</a:t>
            </a:r>
            <a:endParaRPr/>
          </a:p>
        </p:txBody>
      </p:sp>
      <p:sp>
        <p:nvSpPr>
          <p:cNvPr id="296" name="Google Shape;296;p38"/>
          <p:cNvSpPr txBox="1"/>
          <p:nvPr/>
        </p:nvSpPr>
        <p:spPr>
          <a:xfrm>
            <a:off x="818225" y="1063975"/>
            <a:ext cx="7097400" cy="389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100"/>
              <a:t>The </a:t>
            </a:r>
            <a:r>
              <a:rPr b="1" lang="en-GB" sz="1100"/>
              <a:t>Mean Absolute Error (MAE)</a:t>
            </a:r>
            <a:r>
              <a:rPr lang="en-GB" sz="1100"/>
              <a:t> of </a:t>
            </a:r>
            <a:r>
              <a:rPr b="1" lang="en-GB" sz="1100"/>
              <a:t>12,549.40</a:t>
            </a:r>
            <a:r>
              <a:rPr lang="en-GB" sz="1100"/>
              <a:t> suggests that, on average, the model's predictions for car prices are off by approximately $12,549.40.</a:t>
            </a:r>
            <a:endParaRPr sz="1100"/>
          </a:p>
          <a:p>
            <a:pPr indent="0" lvl="0" marL="0" rtl="0" algn="l">
              <a:lnSpc>
                <a:spcPct val="115000"/>
              </a:lnSpc>
              <a:spcBef>
                <a:spcPts val="1400"/>
              </a:spcBef>
              <a:spcAft>
                <a:spcPts val="0"/>
              </a:spcAft>
              <a:buNone/>
            </a:pPr>
            <a:r>
              <a:rPr b="1" lang="en-GB" sz="1300"/>
              <a:t>Interpreting the MAE:</a:t>
            </a:r>
            <a:endParaRPr b="1" sz="1300"/>
          </a:p>
          <a:p>
            <a:pPr indent="-298450" lvl="0" marL="457200" rtl="0" algn="l">
              <a:lnSpc>
                <a:spcPct val="115000"/>
              </a:lnSpc>
              <a:spcBef>
                <a:spcPts val="1200"/>
              </a:spcBef>
              <a:spcAft>
                <a:spcPts val="0"/>
              </a:spcAft>
              <a:buSzPts val="1100"/>
              <a:buChar char="●"/>
            </a:pPr>
            <a:r>
              <a:rPr b="1" lang="en-GB" sz="1100"/>
              <a:t>High MAE</a:t>
            </a:r>
            <a:r>
              <a:rPr lang="en-GB" sz="1100"/>
              <a:t>: This indicates that the model is not highly accurate in predicting car prices. The error margin of about $12,549 may be too large for practical use in a real-world application like price prediction for used cars, depending on the price range you're targeting.</a:t>
            </a:r>
            <a:endParaRPr sz="1100"/>
          </a:p>
          <a:p>
            <a:pPr indent="-298450" lvl="0" marL="457200" rtl="0" algn="l">
              <a:lnSpc>
                <a:spcPct val="115000"/>
              </a:lnSpc>
              <a:spcBef>
                <a:spcPts val="0"/>
              </a:spcBef>
              <a:spcAft>
                <a:spcPts val="0"/>
              </a:spcAft>
              <a:buSzPts val="1100"/>
              <a:buChar char="●"/>
            </a:pPr>
            <a:r>
              <a:rPr b="1" lang="en-GB" sz="1100"/>
              <a:t>Possible Causes</a:t>
            </a:r>
            <a:r>
              <a:rPr lang="en-GB" sz="1100"/>
              <a:t>:</a:t>
            </a:r>
            <a:endParaRPr sz="1100"/>
          </a:p>
          <a:p>
            <a:pPr indent="-298450" lvl="1" marL="914400" rtl="0" algn="l">
              <a:lnSpc>
                <a:spcPct val="115000"/>
              </a:lnSpc>
              <a:spcBef>
                <a:spcPts val="0"/>
              </a:spcBef>
              <a:spcAft>
                <a:spcPts val="0"/>
              </a:spcAft>
              <a:buSzPts val="1100"/>
              <a:buAutoNum type="arabicPeriod"/>
            </a:pPr>
            <a:r>
              <a:rPr b="1" lang="en-GB" sz="1100"/>
              <a:t>Feature Engineering</a:t>
            </a:r>
            <a:r>
              <a:rPr lang="en-GB" sz="1100"/>
              <a:t>: The features selected (e.g., mileage, model year, fuel type, brand) may not fully capture the variability in car prices. You might need to add more relevant features such as condition, color, vehicle history, or market trends.</a:t>
            </a:r>
            <a:endParaRPr sz="1100"/>
          </a:p>
          <a:p>
            <a:pPr indent="-298450" lvl="1" marL="914400" rtl="0" algn="l">
              <a:lnSpc>
                <a:spcPct val="115000"/>
              </a:lnSpc>
              <a:spcBef>
                <a:spcPts val="0"/>
              </a:spcBef>
              <a:spcAft>
                <a:spcPts val="0"/>
              </a:spcAft>
              <a:buSzPts val="1100"/>
              <a:buAutoNum type="arabicPeriod"/>
            </a:pPr>
            <a:r>
              <a:rPr b="1" lang="en-GB" sz="1100"/>
              <a:t>Data Quality</a:t>
            </a:r>
            <a:r>
              <a:rPr lang="en-GB" sz="1100"/>
              <a:t>: If the dataset has noise, missing values, or outliers, it could negatively affect the model's performance.</a:t>
            </a:r>
            <a:endParaRPr sz="1100"/>
          </a:p>
          <a:p>
            <a:pPr indent="-298450" lvl="1" marL="914400" rtl="0" algn="l">
              <a:lnSpc>
                <a:spcPct val="115000"/>
              </a:lnSpc>
              <a:spcBef>
                <a:spcPts val="0"/>
              </a:spcBef>
              <a:spcAft>
                <a:spcPts val="0"/>
              </a:spcAft>
              <a:buSzPts val="1100"/>
              <a:buAutoNum type="arabicPeriod"/>
            </a:pPr>
            <a:r>
              <a:rPr b="1" lang="en-GB" sz="1100"/>
              <a:t>Model Complexity</a:t>
            </a:r>
            <a:r>
              <a:rPr lang="en-GB" sz="1100"/>
              <a:t>: Random Forest is a powerful model, but it might require hyperparameter tuning to achieve better results.</a:t>
            </a:r>
            <a:endParaRPr sz="1100"/>
          </a:p>
          <a:p>
            <a:pPr indent="-298450" lvl="1" marL="914400" rtl="0" algn="l">
              <a:lnSpc>
                <a:spcPct val="115000"/>
              </a:lnSpc>
              <a:spcBef>
                <a:spcPts val="0"/>
              </a:spcBef>
              <a:spcAft>
                <a:spcPts val="0"/>
              </a:spcAft>
              <a:buSzPts val="1100"/>
              <a:buAutoNum type="arabicPeriod"/>
            </a:pPr>
            <a:r>
              <a:rPr b="1" lang="en-GB" sz="1100"/>
              <a:t>Categorical Features</a:t>
            </a:r>
            <a:r>
              <a:rPr lang="en-GB" sz="1100"/>
              <a:t>: Label encoding for categorical variables like </a:t>
            </a:r>
            <a:r>
              <a:rPr lang="en-GB" sz="1100">
                <a:solidFill>
                  <a:srgbClr val="188038"/>
                </a:solidFill>
                <a:latin typeface="Roboto Mono"/>
                <a:ea typeface="Roboto Mono"/>
                <a:cs typeface="Roboto Mono"/>
                <a:sym typeface="Roboto Mono"/>
              </a:rPr>
              <a:t>fuel_type</a:t>
            </a:r>
            <a:r>
              <a:rPr lang="en-GB" sz="1100"/>
              <a:t> and </a:t>
            </a:r>
            <a:r>
              <a:rPr lang="en-GB" sz="1100">
                <a:solidFill>
                  <a:srgbClr val="188038"/>
                </a:solidFill>
                <a:latin typeface="Roboto Mono"/>
                <a:ea typeface="Roboto Mono"/>
                <a:cs typeface="Roboto Mono"/>
                <a:sym typeface="Roboto Mono"/>
              </a:rPr>
              <a:t>brand</a:t>
            </a:r>
            <a:r>
              <a:rPr lang="en-GB" sz="1100"/>
              <a:t> might cause issues due to arbitrary numeric representations. You could try one-hot encoding these columns for better performance. The MSE got reduced to </a:t>
            </a:r>
            <a:r>
              <a:rPr b="1" lang="en-GB" sz="1100"/>
              <a:t>10,608</a:t>
            </a:r>
            <a:r>
              <a:rPr lang="en-GB" sz="1100"/>
              <a:t> after using one hot encoding.</a:t>
            </a:r>
            <a:endParaRPr sz="1100"/>
          </a:p>
          <a:p>
            <a:pPr indent="0" lvl="0" marL="0" rtl="0" algn="l">
              <a:spcBef>
                <a:spcPts val="120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a:t>
            </a:r>
            <a:endParaRPr/>
          </a:p>
          <a:p>
            <a:pPr indent="0" lvl="0" marL="0" rtl="0" algn="l">
              <a:spcBef>
                <a:spcPts val="0"/>
              </a:spcBef>
              <a:spcAft>
                <a:spcPts val="0"/>
              </a:spcAft>
              <a:buNone/>
            </a:pPr>
            <a:r>
              <a:t/>
            </a:r>
            <a:endParaRPr/>
          </a:p>
        </p:txBody>
      </p:sp>
      <p:sp>
        <p:nvSpPr>
          <p:cNvPr id="302" name="Google Shape;302;p39"/>
          <p:cNvSpPr txBox="1"/>
          <p:nvPr>
            <p:ph idx="1" type="body"/>
          </p:nvPr>
        </p:nvSpPr>
        <p:spPr>
          <a:xfrm>
            <a:off x="822075" y="2012725"/>
            <a:ext cx="7019400" cy="218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solidFill>
                  <a:srgbClr val="000000"/>
                </a:solidFill>
                <a:latin typeface="Arial"/>
                <a:ea typeface="Arial"/>
                <a:cs typeface="Arial"/>
                <a:sym typeface="Arial"/>
              </a:rPr>
              <a:t>In a </a:t>
            </a:r>
            <a:r>
              <a:rPr b="1" lang="en-GB" sz="1500">
                <a:solidFill>
                  <a:srgbClr val="000000"/>
                </a:solidFill>
                <a:latin typeface="Arial"/>
                <a:ea typeface="Arial"/>
                <a:cs typeface="Arial"/>
                <a:sym typeface="Arial"/>
              </a:rPr>
              <a:t>marketing context</a:t>
            </a:r>
            <a:r>
              <a:rPr lang="en-GB" sz="1500">
                <a:solidFill>
                  <a:srgbClr val="000000"/>
                </a:solidFill>
                <a:latin typeface="Arial"/>
                <a:ea typeface="Arial"/>
                <a:cs typeface="Arial"/>
                <a:sym typeface="Arial"/>
              </a:rPr>
              <a:t>, using a </a:t>
            </a:r>
            <a:r>
              <a:rPr b="1" lang="en-GB" sz="1500">
                <a:solidFill>
                  <a:srgbClr val="000000"/>
                </a:solidFill>
                <a:latin typeface="Arial"/>
                <a:ea typeface="Arial"/>
                <a:cs typeface="Arial"/>
                <a:sym typeface="Arial"/>
              </a:rPr>
              <a:t>used car price prediction model</a:t>
            </a:r>
            <a:r>
              <a:rPr lang="en-GB" sz="1500">
                <a:solidFill>
                  <a:srgbClr val="000000"/>
                </a:solidFill>
                <a:latin typeface="Arial"/>
                <a:ea typeface="Arial"/>
                <a:cs typeface="Arial"/>
                <a:sym typeface="Arial"/>
              </a:rPr>
              <a:t> can empower dealerships to improve decision-making, drive customer engagement, and optimize pricing strategies. By predicting car prices accurately, dealerships can enhance customer satisfaction, manage inventory efficiently, and remain competitive in a crowded market. Additionally, it helps tailor marketing campaigns, drive sales, and maintain a transparent, trustworthy relationship with customers.</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29450" y="1318650"/>
            <a:ext cx="7688700" cy="35478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500">
                <a:solidFill>
                  <a:srgbClr val="000000"/>
                </a:solidFill>
                <a:latin typeface="Arial"/>
                <a:ea typeface="Arial"/>
                <a:cs typeface="Arial"/>
                <a:sym typeface="Arial"/>
              </a:rPr>
              <a:t>Business Context</a:t>
            </a:r>
            <a:r>
              <a:rPr b="0" lang="en-GB" sz="1500">
                <a:solidFill>
                  <a:srgbClr val="000000"/>
                </a:solidFill>
                <a:latin typeface="Arial"/>
                <a:ea typeface="Arial"/>
                <a:cs typeface="Arial"/>
                <a:sym typeface="Arial"/>
              </a:rPr>
              <a:t>:</a:t>
            </a:r>
            <a:endParaRPr b="0" sz="1500">
              <a:solidFill>
                <a:srgbClr val="000000"/>
              </a:solidFill>
              <a:latin typeface="Arial"/>
              <a:ea typeface="Arial"/>
              <a:cs typeface="Arial"/>
              <a:sym typeface="Arial"/>
            </a:endParaRPr>
          </a:p>
          <a:p>
            <a:pPr indent="-323850" lvl="0" marL="457200" rtl="0" algn="l">
              <a:lnSpc>
                <a:spcPct val="115000"/>
              </a:lnSpc>
              <a:spcBef>
                <a:spcPts val="1200"/>
              </a:spcBef>
              <a:spcAft>
                <a:spcPts val="0"/>
              </a:spcAft>
              <a:buClr>
                <a:srgbClr val="000000"/>
              </a:buClr>
              <a:buSzPts val="1500"/>
              <a:buFont typeface="Arial"/>
              <a:buChar char="●"/>
            </a:pPr>
            <a:r>
              <a:rPr b="0" lang="en-GB" sz="1500">
                <a:solidFill>
                  <a:srgbClr val="000000"/>
                </a:solidFill>
                <a:latin typeface="Arial"/>
                <a:ea typeface="Arial"/>
                <a:cs typeface="Arial"/>
                <a:sym typeface="Arial"/>
              </a:rPr>
              <a:t>Used car dealerships often face challenges in setting the right price for their vehicles. Pricing too high could reduce sales, while pricing too low might lead to lower profit margins.</a:t>
            </a:r>
            <a:endParaRPr b="0"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b="0" lang="en-GB" sz="1500">
                <a:solidFill>
                  <a:srgbClr val="000000"/>
                </a:solidFill>
                <a:latin typeface="Arial"/>
                <a:ea typeface="Arial"/>
                <a:cs typeface="Arial"/>
                <a:sym typeface="Arial"/>
              </a:rPr>
              <a:t>Understanding the key factors influencing car prices can help dealerships price their inventory more competitively, maximizing their profit while ensuring their vehicles are attractive to buyers.</a:t>
            </a:r>
            <a:endParaRPr b="0"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b="0" lang="en-GB" sz="1500">
                <a:solidFill>
                  <a:srgbClr val="000000"/>
                </a:solidFill>
                <a:latin typeface="Arial"/>
                <a:ea typeface="Arial"/>
                <a:cs typeface="Arial"/>
                <a:sym typeface="Arial"/>
              </a:rPr>
              <a:t>A data-driven approach to predict car prices will offer insights into how features such as mileage, car condition, brand, and model year affect a vehicle's resale value.</a:t>
            </a:r>
            <a:endParaRPr b="0" sz="15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727650" y="1248050"/>
            <a:ext cx="7688700" cy="45693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500">
                <a:solidFill>
                  <a:srgbClr val="000000"/>
                </a:solidFill>
                <a:latin typeface="Arial"/>
                <a:ea typeface="Arial"/>
                <a:cs typeface="Arial"/>
                <a:sym typeface="Arial"/>
              </a:rPr>
              <a:t>Key Features</a:t>
            </a:r>
            <a:r>
              <a:rPr b="0" lang="en-GB" sz="1500">
                <a:solidFill>
                  <a:srgbClr val="000000"/>
                </a:solidFill>
                <a:latin typeface="Arial"/>
                <a:ea typeface="Arial"/>
                <a:cs typeface="Arial"/>
                <a:sym typeface="Arial"/>
              </a:rPr>
              <a:t>:</a:t>
            </a:r>
            <a:endParaRPr b="0" sz="1500">
              <a:solidFill>
                <a:srgbClr val="000000"/>
              </a:solidFill>
              <a:latin typeface="Arial"/>
              <a:ea typeface="Arial"/>
              <a:cs typeface="Arial"/>
              <a:sym typeface="Arial"/>
            </a:endParaRPr>
          </a:p>
          <a:p>
            <a:pPr indent="-323850" lvl="0" marL="457200" rtl="0" algn="l">
              <a:lnSpc>
                <a:spcPct val="115000"/>
              </a:lnSpc>
              <a:spcBef>
                <a:spcPts val="1200"/>
              </a:spcBef>
              <a:spcAft>
                <a:spcPts val="0"/>
              </a:spcAft>
              <a:buClr>
                <a:srgbClr val="000000"/>
              </a:buClr>
              <a:buSzPts val="1500"/>
              <a:buFont typeface="Arial"/>
              <a:buChar char="●"/>
            </a:pPr>
            <a:r>
              <a:rPr lang="en-GB" sz="1500">
                <a:solidFill>
                  <a:srgbClr val="000000"/>
                </a:solidFill>
                <a:latin typeface="Arial"/>
                <a:ea typeface="Arial"/>
                <a:cs typeface="Arial"/>
                <a:sym typeface="Arial"/>
              </a:rPr>
              <a:t>Brand</a:t>
            </a:r>
            <a:r>
              <a:rPr b="0" lang="en-GB" sz="1500">
                <a:solidFill>
                  <a:srgbClr val="000000"/>
                </a:solidFill>
                <a:latin typeface="Arial"/>
                <a:ea typeface="Arial"/>
                <a:cs typeface="Arial"/>
                <a:sym typeface="Arial"/>
              </a:rPr>
              <a:t>: Different car brands can command different prices. Luxury brands like Lexus or Audi might have higher prices than economy brands like Hyundai or Ford.</a:t>
            </a:r>
            <a:endParaRPr b="0"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Model Year</a:t>
            </a:r>
            <a:r>
              <a:rPr b="0" lang="en-GB" sz="1500">
                <a:solidFill>
                  <a:srgbClr val="000000"/>
                </a:solidFill>
                <a:latin typeface="Arial"/>
                <a:ea typeface="Arial"/>
                <a:cs typeface="Arial"/>
                <a:sym typeface="Arial"/>
              </a:rPr>
              <a:t>: The age of the vehicle plays a crucial role in its depreciation rate. Newer models generally fetch higher prices.</a:t>
            </a:r>
            <a:endParaRPr b="0"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Mileage</a:t>
            </a:r>
            <a:r>
              <a:rPr b="0" lang="en-GB" sz="1500">
                <a:solidFill>
                  <a:srgbClr val="000000"/>
                </a:solidFill>
                <a:latin typeface="Arial"/>
                <a:ea typeface="Arial"/>
                <a:cs typeface="Arial"/>
                <a:sym typeface="Arial"/>
              </a:rPr>
              <a:t>: A vehicle's mileage is often used as a proxy for wear and tear. Higher mileage typically reduces the resale value.</a:t>
            </a:r>
            <a:endParaRPr b="0"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Fuel Type</a:t>
            </a:r>
            <a:r>
              <a:rPr b="0" lang="en-GB" sz="1500">
                <a:solidFill>
                  <a:srgbClr val="000000"/>
                </a:solidFill>
                <a:latin typeface="Arial"/>
                <a:ea typeface="Arial"/>
                <a:cs typeface="Arial"/>
                <a:sym typeface="Arial"/>
              </a:rPr>
              <a:t>: Cars with alternative fuel types (such as electric or hybrid) may have a different pricing structure compared to gasoline-powered cars, reflecting changing consumer preferences and fuel costs.</a:t>
            </a:r>
            <a:endParaRPr b="0"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GB" sz="1500">
                <a:solidFill>
                  <a:srgbClr val="000000"/>
                </a:solidFill>
                <a:latin typeface="Arial"/>
                <a:ea typeface="Arial"/>
                <a:cs typeface="Arial"/>
                <a:sym typeface="Arial"/>
              </a:rPr>
              <a:t>Accident History</a:t>
            </a:r>
            <a:r>
              <a:rPr b="0" lang="en-GB" sz="1500">
                <a:solidFill>
                  <a:srgbClr val="000000"/>
                </a:solidFill>
                <a:latin typeface="Arial"/>
                <a:ea typeface="Arial"/>
                <a:cs typeface="Arial"/>
                <a:sym typeface="Arial"/>
              </a:rPr>
              <a:t>: Cars with a clean title (no accident history) generally have higher resale value compared to those with accident histories.</a:t>
            </a:r>
            <a:endParaRPr b="0"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9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727650" y="1248050"/>
            <a:ext cx="7688700" cy="58968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500">
                <a:latin typeface="Arial"/>
                <a:ea typeface="Arial"/>
                <a:cs typeface="Arial"/>
                <a:sym typeface="Arial"/>
              </a:rPr>
              <a:t>Impact</a:t>
            </a:r>
            <a:r>
              <a:rPr b="0" lang="en-GB" sz="1500">
                <a:latin typeface="Arial"/>
                <a:ea typeface="Arial"/>
                <a:cs typeface="Arial"/>
                <a:sym typeface="Arial"/>
              </a:rPr>
              <a:t>:</a:t>
            </a:r>
            <a:endParaRPr b="0" sz="1500">
              <a:latin typeface="Arial"/>
              <a:ea typeface="Arial"/>
              <a:cs typeface="Arial"/>
              <a:sym typeface="Arial"/>
            </a:endParaRPr>
          </a:p>
          <a:p>
            <a:pPr indent="-323850" lvl="0" marL="457200" rtl="0" algn="l">
              <a:lnSpc>
                <a:spcPct val="115000"/>
              </a:lnSpc>
              <a:spcBef>
                <a:spcPts val="1200"/>
              </a:spcBef>
              <a:spcAft>
                <a:spcPts val="0"/>
              </a:spcAft>
              <a:buClr>
                <a:schemeClr val="dk2"/>
              </a:buClr>
              <a:buSzPts val="1500"/>
              <a:buFont typeface="Arial"/>
              <a:buChar char="●"/>
            </a:pPr>
            <a:r>
              <a:rPr lang="en-GB" sz="1500">
                <a:latin typeface="Arial"/>
                <a:ea typeface="Arial"/>
                <a:cs typeface="Arial"/>
                <a:sym typeface="Arial"/>
              </a:rPr>
              <a:t>Dealerships</a:t>
            </a:r>
            <a:r>
              <a:rPr b="0" lang="en-GB" sz="1500">
                <a:latin typeface="Arial"/>
                <a:ea typeface="Arial"/>
                <a:cs typeface="Arial"/>
                <a:sym typeface="Arial"/>
              </a:rPr>
              <a:t>: Predicting prices accurately can help dealerships set competitive prices, improve their marketing strategies, and adjust their inventory pricing based on market d</a:t>
            </a:r>
            <a:r>
              <a:rPr lang="en-GB" sz="1500">
                <a:latin typeface="Arial"/>
                <a:ea typeface="Arial"/>
                <a:cs typeface="Arial"/>
                <a:sym typeface="Arial"/>
              </a:rPr>
              <a:t>Impact</a:t>
            </a:r>
            <a:r>
              <a:rPr b="0" lang="en-GB" sz="1500">
                <a:latin typeface="Arial"/>
                <a:ea typeface="Arial"/>
                <a:cs typeface="Arial"/>
                <a:sym typeface="Arial"/>
              </a:rPr>
              <a:t>:</a:t>
            </a:r>
            <a:endParaRPr b="0" sz="1500">
              <a:latin typeface="Arial"/>
              <a:ea typeface="Arial"/>
              <a:cs typeface="Arial"/>
              <a:sym typeface="Arial"/>
            </a:endParaRPr>
          </a:p>
          <a:p>
            <a:pPr indent="-323850" lvl="0" marL="457200" rtl="0" algn="l">
              <a:lnSpc>
                <a:spcPct val="115000"/>
              </a:lnSpc>
              <a:spcBef>
                <a:spcPts val="0"/>
              </a:spcBef>
              <a:spcAft>
                <a:spcPts val="0"/>
              </a:spcAft>
              <a:buClr>
                <a:schemeClr val="dk2"/>
              </a:buClr>
              <a:buSzPts val="1500"/>
              <a:buFont typeface="Arial"/>
              <a:buChar char="●"/>
            </a:pPr>
            <a:r>
              <a:rPr lang="en-GB" sz="1500">
                <a:latin typeface="Arial"/>
                <a:ea typeface="Arial"/>
                <a:cs typeface="Arial"/>
                <a:sym typeface="Arial"/>
              </a:rPr>
              <a:t>Dealerships</a:t>
            </a:r>
            <a:r>
              <a:rPr b="0" lang="en-GB" sz="1500">
                <a:latin typeface="Arial"/>
                <a:ea typeface="Arial"/>
                <a:cs typeface="Arial"/>
                <a:sym typeface="Arial"/>
              </a:rPr>
              <a:t>: Predicting prices accurately can help dealerships set competitive prices, improve their marketing strategies, and adjust their inventory pricing based on market demand.</a:t>
            </a:r>
            <a:endParaRPr b="0" sz="1500">
              <a:latin typeface="Arial"/>
              <a:ea typeface="Arial"/>
              <a:cs typeface="Arial"/>
              <a:sym typeface="Arial"/>
            </a:endParaRPr>
          </a:p>
          <a:p>
            <a:pPr indent="-323850" lvl="0" marL="457200" rtl="0" algn="l">
              <a:lnSpc>
                <a:spcPct val="115000"/>
              </a:lnSpc>
              <a:spcBef>
                <a:spcPts val="0"/>
              </a:spcBef>
              <a:spcAft>
                <a:spcPts val="0"/>
              </a:spcAft>
              <a:buClr>
                <a:schemeClr val="dk2"/>
              </a:buClr>
              <a:buSzPts val="1500"/>
              <a:buFont typeface="Arial"/>
              <a:buChar char="●"/>
            </a:pPr>
            <a:r>
              <a:rPr lang="en-GB" sz="1500">
                <a:latin typeface="Arial"/>
                <a:ea typeface="Arial"/>
                <a:cs typeface="Arial"/>
                <a:sym typeface="Arial"/>
              </a:rPr>
              <a:t>Buyers</a:t>
            </a:r>
            <a:r>
              <a:rPr b="0" lang="en-GB" sz="1500">
                <a:latin typeface="Arial"/>
                <a:ea typeface="Arial"/>
                <a:cs typeface="Arial"/>
                <a:sym typeface="Arial"/>
              </a:rPr>
              <a:t>: Consumers can make more informed decisions by comparing the predicted prices with actual market trends.</a:t>
            </a:r>
            <a:endParaRPr b="0" sz="1500">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GB" sz="1500">
                <a:latin typeface="Arial"/>
                <a:ea typeface="Arial"/>
                <a:cs typeface="Arial"/>
                <a:sym typeface="Arial"/>
              </a:rPr>
              <a:t>Marketing</a:t>
            </a:r>
            <a:r>
              <a:rPr b="0" lang="en-GB" sz="1500">
                <a:latin typeface="Arial"/>
                <a:ea typeface="Arial"/>
                <a:cs typeface="Arial"/>
                <a:sym typeface="Arial"/>
              </a:rPr>
              <a:t>: Dealers can highlight features of their cars that are highly </a:t>
            </a:r>
            <a:r>
              <a:rPr b="0" lang="en-GB" sz="1500">
                <a:solidFill>
                  <a:schemeClr val="lt1"/>
                </a:solidFill>
                <a:latin typeface="Arial"/>
                <a:ea typeface="Arial"/>
                <a:cs typeface="Arial"/>
                <a:sym typeface="Arial"/>
              </a:rPr>
              <a:t>valued in the market, offering better-targeted advertisements for customers interested in specific features or price ranges.emand.</a:t>
            </a:r>
            <a:endParaRPr b="0"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GB" sz="1500">
                <a:solidFill>
                  <a:schemeClr val="lt1"/>
                </a:solidFill>
                <a:latin typeface="Arial"/>
                <a:ea typeface="Arial"/>
                <a:cs typeface="Arial"/>
                <a:sym typeface="Arial"/>
              </a:rPr>
              <a:t>Buyers</a:t>
            </a:r>
            <a:r>
              <a:rPr b="0" lang="en-GB" sz="1500">
                <a:solidFill>
                  <a:schemeClr val="lt1"/>
                </a:solidFill>
                <a:latin typeface="Arial"/>
                <a:ea typeface="Arial"/>
                <a:cs typeface="Arial"/>
                <a:sym typeface="Arial"/>
              </a:rPr>
              <a:t>: Consumers can make more informed decisions by comparing the predicted prices with actual market trends.</a:t>
            </a:r>
            <a:endParaRPr b="0"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GB" sz="1500">
                <a:solidFill>
                  <a:schemeClr val="lt1"/>
                </a:solidFill>
                <a:latin typeface="Arial"/>
                <a:ea typeface="Arial"/>
                <a:cs typeface="Arial"/>
                <a:sym typeface="Arial"/>
              </a:rPr>
              <a:t>Marketing</a:t>
            </a:r>
            <a:r>
              <a:rPr b="0" lang="en-GB" sz="1500">
                <a:solidFill>
                  <a:schemeClr val="lt1"/>
                </a:solidFill>
                <a:latin typeface="Arial"/>
                <a:ea typeface="Arial"/>
                <a:cs typeface="Arial"/>
                <a:sym typeface="Arial"/>
              </a:rPr>
              <a:t>: Dealers can highlight features of their cars that are highly valued in the market, offering better-targeted advertisements for customers interested in specific features or price ranges.</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90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Understanding the market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idx="1" type="body"/>
          </p:nvPr>
        </p:nvSpPr>
        <p:spPr>
          <a:xfrm>
            <a:off x="721225" y="1525400"/>
            <a:ext cx="3893400" cy="32292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500">
                <a:solidFill>
                  <a:srgbClr val="000000"/>
                </a:solidFill>
                <a:latin typeface="Arial"/>
                <a:ea typeface="Arial"/>
                <a:cs typeface="Arial"/>
                <a:sym typeface="Arial"/>
              </a:rPr>
              <a:t>Optimized Pricing Strategies</a:t>
            </a:r>
            <a:r>
              <a:rPr lang="en-GB" sz="15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GB" sz="1100">
                <a:solidFill>
                  <a:srgbClr val="000000"/>
                </a:solidFill>
                <a:latin typeface="Arial"/>
                <a:ea typeface="Arial"/>
                <a:cs typeface="Arial"/>
                <a:sym typeface="Arial"/>
              </a:rPr>
              <a:t>By accurately predicting used car prices, dealerships can set competitive prices that attract potential buyers while maximizing profits. Predictive models help identify market trends, making it possible to adjust pricing dynamically based on factors such as </a:t>
            </a:r>
            <a:r>
              <a:rPr b="1" lang="en-GB" sz="1100">
                <a:solidFill>
                  <a:srgbClr val="000000"/>
                </a:solidFill>
                <a:latin typeface="Arial"/>
                <a:ea typeface="Arial"/>
                <a:cs typeface="Arial"/>
                <a:sym typeface="Arial"/>
              </a:rPr>
              <a:t>brand</a:t>
            </a:r>
            <a:r>
              <a:rPr lang="en-GB" sz="1100">
                <a:solidFill>
                  <a:srgbClr val="000000"/>
                </a:solidFill>
                <a:latin typeface="Arial"/>
                <a:ea typeface="Arial"/>
                <a:cs typeface="Arial"/>
                <a:sym typeface="Arial"/>
              </a:rPr>
              <a:t>, </a:t>
            </a:r>
            <a:r>
              <a:rPr b="1" lang="en-GB" sz="1100">
                <a:solidFill>
                  <a:srgbClr val="000000"/>
                </a:solidFill>
                <a:latin typeface="Arial"/>
                <a:ea typeface="Arial"/>
                <a:cs typeface="Arial"/>
                <a:sym typeface="Arial"/>
              </a:rPr>
              <a:t>model year</a:t>
            </a:r>
            <a:r>
              <a:rPr lang="en-GB" sz="1100">
                <a:solidFill>
                  <a:srgbClr val="000000"/>
                </a:solidFill>
                <a:latin typeface="Arial"/>
                <a:ea typeface="Arial"/>
                <a:cs typeface="Arial"/>
                <a:sym typeface="Arial"/>
              </a:rPr>
              <a:t>, </a:t>
            </a:r>
            <a:r>
              <a:rPr b="1" lang="en-GB" sz="1100">
                <a:solidFill>
                  <a:srgbClr val="000000"/>
                </a:solidFill>
                <a:latin typeface="Arial"/>
                <a:ea typeface="Arial"/>
                <a:cs typeface="Arial"/>
                <a:sym typeface="Arial"/>
              </a:rPr>
              <a:t>mileage</a:t>
            </a:r>
            <a:r>
              <a:rPr lang="en-GB" sz="1100">
                <a:solidFill>
                  <a:srgbClr val="000000"/>
                </a:solidFill>
                <a:latin typeface="Arial"/>
                <a:ea typeface="Arial"/>
                <a:cs typeface="Arial"/>
                <a:sym typeface="Arial"/>
              </a:rPr>
              <a:t>, and </a:t>
            </a:r>
            <a:r>
              <a:rPr b="1" lang="en-GB" sz="1100">
                <a:solidFill>
                  <a:srgbClr val="000000"/>
                </a:solidFill>
                <a:latin typeface="Arial"/>
                <a:ea typeface="Arial"/>
                <a:cs typeface="Arial"/>
                <a:sym typeface="Arial"/>
              </a:rPr>
              <a:t>fuel type</a:t>
            </a:r>
            <a:r>
              <a:rPr lang="en-GB"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This allows dealerships to price cars based on demand elasticity, offering promotions on underpriced cars and adjusting for overpricing on others. As a result, dealerships can stay competitive while maintaining profitability.</a:t>
            </a:r>
            <a:endParaRPr sz="1100">
              <a:solidFill>
                <a:srgbClr val="000000"/>
              </a:solidFill>
              <a:latin typeface="Arial"/>
              <a:ea typeface="Arial"/>
              <a:cs typeface="Arial"/>
              <a:sym typeface="Arial"/>
            </a:endParaRPr>
          </a:p>
          <a:p>
            <a:pPr indent="0" lvl="0" marL="0" rtl="0" algn="l">
              <a:spcBef>
                <a:spcPts val="1200"/>
              </a:spcBef>
              <a:spcAft>
                <a:spcPts val="1600"/>
              </a:spcAft>
              <a:buNone/>
            </a:pPr>
            <a:r>
              <a:t/>
            </a:r>
            <a:endParaRPr sz="1100"/>
          </a:p>
        </p:txBody>
      </p:sp>
      <p:pic>
        <p:nvPicPr>
          <p:cNvPr id="209" name="Google Shape;209;p24"/>
          <p:cNvPicPr preferRelativeResize="0"/>
          <p:nvPr/>
        </p:nvPicPr>
        <p:blipFill rotWithShape="1">
          <a:blip r:embed="rId3">
            <a:alphaModFix/>
          </a:blip>
          <a:srcRect b="0" l="20595" r="20595" t="0"/>
          <a:stretch/>
        </p:blipFill>
        <p:spPr>
          <a:xfrm>
            <a:off x="5201375" y="1318650"/>
            <a:ext cx="3400525" cy="326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5"/>
          <p:cNvPicPr preferRelativeResize="0"/>
          <p:nvPr/>
        </p:nvPicPr>
        <p:blipFill rotWithShape="1">
          <a:blip r:embed="rId3">
            <a:alphaModFix/>
          </a:blip>
          <a:srcRect b="8347" l="0" r="0" t="8347"/>
          <a:stretch/>
        </p:blipFill>
        <p:spPr>
          <a:xfrm>
            <a:off x="4781175" y="1146775"/>
            <a:ext cx="3997250" cy="3262600"/>
          </a:xfrm>
          <a:prstGeom prst="rect">
            <a:avLst/>
          </a:prstGeom>
          <a:noFill/>
          <a:ln>
            <a:noFill/>
          </a:ln>
        </p:spPr>
      </p:pic>
      <p:sp>
        <p:nvSpPr>
          <p:cNvPr id="215" name="Google Shape;215;p25"/>
          <p:cNvSpPr txBox="1"/>
          <p:nvPr/>
        </p:nvSpPr>
        <p:spPr>
          <a:xfrm>
            <a:off x="668150" y="1411950"/>
            <a:ext cx="3529800" cy="289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a:t>Improved Customer Segmentation</a:t>
            </a:r>
            <a:r>
              <a:rPr lang="en-GB"/>
              <a:t>:</a:t>
            </a:r>
            <a:endParaRPr/>
          </a:p>
          <a:p>
            <a:pPr indent="-298450" lvl="0" marL="457200" rtl="0" algn="l">
              <a:lnSpc>
                <a:spcPct val="115000"/>
              </a:lnSpc>
              <a:spcBef>
                <a:spcPts val="1200"/>
              </a:spcBef>
              <a:spcAft>
                <a:spcPts val="0"/>
              </a:spcAft>
              <a:buSzPts val="1100"/>
              <a:buChar char="●"/>
            </a:pPr>
            <a:r>
              <a:rPr lang="en-GB" sz="1100"/>
              <a:t>Predictive pricing models provide insights into the factors that most influence price sensitivity across different customer segments. By analyzing these patterns, dealerships can tailor marketing strategies to target specific segments more effectively.</a:t>
            </a:r>
            <a:endParaRPr sz="1100"/>
          </a:p>
          <a:p>
            <a:pPr indent="-298450" lvl="0" marL="457200" rtl="0" algn="l">
              <a:lnSpc>
                <a:spcPct val="115000"/>
              </a:lnSpc>
              <a:spcBef>
                <a:spcPts val="0"/>
              </a:spcBef>
              <a:spcAft>
                <a:spcPts val="0"/>
              </a:spcAft>
              <a:buSzPts val="1100"/>
              <a:buChar char="●"/>
            </a:pPr>
            <a:r>
              <a:rPr lang="en-GB" sz="1100"/>
              <a:t>For example, customers interested in eco-friendly vehicles like hybrids or electric cars can be targeted with specific promotions, while luxury car buyers can be offered high-end deals based on the car's predicted value.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000000"/>
                </a:solidFill>
                <a:latin typeface="Arial"/>
                <a:ea typeface="Arial"/>
                <a:cs typeface="Arial"/>
                <a:sym typeface="Arial"/>
              </a:rPr>
              <a:t>Inventory Management Optimization</a:t>
            </a:r>
            <a:endParaRPr sz="3000"/>
          </a:p>
        </p:txBody>
      </p:sp>
      <p:sp>
        <p:nvSpPr>
          <p:cNvPr id="221" name="Google Shape;221;p26"/>
          <p:cNvSpPr txBox="1"/>
          <p:nvPr>
            <p:ph idx="1" type="body"/>
          </p:nvPr>
        </p:nvSpPr>
        <p:spPr>
          <a:xfrm>
            <a:off x="730000" y="2077175"/>
            <a:ext cx="4426200" cy="21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Accurate price prediction models can help dealerships identify which cars are likely to sell at higher prices and which might require additional marketing efforts to move.</a:t>
            </a:r>
            <a:endParaRPr sz="1100"/>
          </a:p>
          <a:p>
            <a:pPr indent="0" lvl="0" marL="0" rtl="0" algn="l">
              <a:spcBef>
                <a:spcPts val="1600"/>
              </a:spcBef>
              <a:spcAft>
                <a:spcPts val="0"/>
              </a:spcAft>
              <a:buNone/>
            </a:pPr>
            <a:r>
              <a:rPr lang="en-GB" sz="1100"/>
              <a:t>By analyzing predicted prices and historical sales data, dealerships can adjust their inventory mix and focus on high-demand vehicles, reducing holding costs and increasing turnover.</a:t>
            </a:r>
            <a:endParaRPr sz="1100"/>
          </a:p>
          <a:p>
            <a:pPr indent="0" lvl="0" marL="0" rtl="0" algn="l">
              <a:spcBef>
                <a:spcPts val="1600"/>
              </a:spcBef>
              <a:spcAft>
                <a:spcPts val="1600"/>
              </a:spcAft>
              <a:buNone/>
            </a:pPr>
            <a:r>
              <a:t/>
            </a:r>
            <a:endParaRPr sz="1100"/>
          </a:p>
        </p:txBody>
      </p:sp>
      <p:pic>
        <p:nvPicPr>
          <p:cNvPr id="222" name="Google Shape;222;p26"/>
          <p:cNvPicPr preferRelativeResize="0"/>
          <p:nvPr/>
        </p:nvPicPr>
        <p:blipFill rotWithShape="1">
          <a:blip r:embed="rId3">
            <a:alphaModFix/>
          </a:blip>
          <a:srcRect b="0" l="10204" r="10196" t="0"/>
          <a:stretch/>
        </p:blipFill>
        <p:spPr>
          <a:xfrm>
            <a:off x="5219150" y="1253476"/>
            <a:ext cx="3406874" cy="2852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